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7" r:id="rId3"/>
    <p:sldId id="285" r:id="rId5"/>
    <p:sldId id="259" r:id="rId6"/>
    <p:sldId id="265" r:id="rId7"/>
    <p:sldId id="284" r:id="rId8"/>
    <p:sldId id="268" r:id="rId9"/>
    <p:sldId id="282" r:id="rId10"/>
    <p:sldId id="261" r:id="rId11"/>
    <p:sldId id="274" r:id="rId12"/>
    <p:sldId id="263" r:id="rId13"/>
    <p:sldId id="278" r:id="rId14"/>
    <p:sldId id="264" r:id="rId15"/>
    <p:sldId id="269" r:id="rId16"/>
    <p:sldId id="270" r:id="rId17"/>
    <p:sldId id="286" r:id="rId18"/>
    <p:sldId id="287" r:id="rId1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帐户" initials="M帐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4F139F-7DFB-4A49-8115-6149C6D23EC7}" type="datetime1">
              <a:rPr lang="zh-CN" alt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42321B-7833-4DBA-8667-5C4C680BB1A9}" type="datetime1">
              <a:rPr lang="zh-CN" alt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  <a:endParaRPr lang="zh-CN"/>
          </a:p>
          <a:p>
            <a:pPr lvl="2" rtl="0"/>
            <a:r>
              <a:rPr lang="zh-CN"/>
              <a:t>第三级</a:t>
            </a:r>
            <a:endParaRPr lang="zh-CN"/>
          </a:p>
          <a:p>
            <a:pPr lvl="3" rtl="0"/>
            <a:r>
              <a:rPr lang="zh-CN"/>
              <a:t>第四级</a:t>
            </a:r>
            <a:endParaRPr lang="zh-CN"/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rtl="0"/>
            <a:fld id="{5742321B-7833-4DBA-8667-5C4C680BB1A9}" type="datetime1">
              <a:rPr lang="zh-CN" alt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rtl="0"/>
            <a:fld id="{7BD17F9B-FF29-4970-8704-E235320DBAA9}" type="datetime1">
              <a:rPr lang="zh-CN" alt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C4AD7-B9F9-4938-B412-DE16C95D43BB}" type="datetime1">
              <a:rPr lang="zh-CN" altLang="en-US" smtClean="0"/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AFFDFB-DA06-4B13-8604-71DCFEE99741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长方形 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4047DE-DBDB-4BD3-9CE7-80A20BE755C7}" type="datetime1">
              <a:rPr lang="zh-CN" altLang="en-US" smtClean="0"/>
            </a:fld>
            <a:endParaRPr 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EF12A3-ABB0-4867-8562-2693825BD4D5}" type="datetime1">
              <a:rPr lang="zh-CN" altLang="en-US" smtClean="0"/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CD0E70-14E4-4ADF-AF37-CEAF988B747E}" type="datetime1">
              <a:rPr lang="zh-CN" altLang="en-US" smtClean="0"/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478783-745C-41E1-A1BF-E927C5A15C5F}" type="datetime1">
              <a:rPr lang="zh-CN" alt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48E6C2-762C-4D80-8106-8A14F6315812}" type="datetime1">
              <a:rPr lang="zh-CN" alt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2A8766-2076-4684-A0BD-0C220C910B78}" type="datetime1">
              <a:rPr lang="zh-CN" alt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989CD2-402A-4783-AACA-EEF5067777D2}" type="datetime1">
              <a:rPr lang="zh-CN" alt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4F9F71AB-5981-42A9-97B7-E5CC3E68BF84}" type="datetime1">
              <a:rPr lang="zh-CN" altLang="en-US" smtClean="0"/>
            </a:fld>
            <a:endParaRPr 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54835-1342-4098-9901-F6B8877FF998}" type="datetime1">
              <a:rPr lang="zh-CN" alt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单击此处编辑母版文本样式</a:t>
            </a:r>
            <a:endParaRPr lang="zh-CN"/>
          </a:p>
          <a:p>
            <a:pPr lvl="1" rtl="0"/>
            <a:r>
              <a:rPr lang="zh-CN"/>
              <a:t>第二级</a:t>
            </a:r>
            <a:endParaRPr lang="zh-CN"/>
          </a:p>
          <a:p>
            <a:pPr lvl="2" rtl="0"/>
            <a:r>
              <a:rPr lang="zh-CN"/>
              <a:t>第三级</a:t>
            </a:r>
            <a:endParaRPr lang="zh-CN"/>
          </a:p>
          <a:p>
            <a:pPr lvl="3" rtl="0"/>
            <a:r>
              <a:rPr lang="zh-CN"/>
              <a:t>第四级</a:t>
            </a:r>
            <a:endParaRPr lang="zh-CN"/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E74F92D-00CA-47E0-BFA8-A1AFE5519D6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zhuanlan.zhihu.com/p/66890289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长方形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6000" dirty="0"/>
              <a:t>等势线开题报告</a:t>
            </a:r>
            <a:endParaRPr lang="zh-CN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6717" y="2495445"/>
            <a:ext cx="10993546" cy="468233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sz="2400" u="sng" dirty="0"/>
              <a:t>范宁玥</a:t>
            </a:r>
            <a:r>
              <a:rPr lang="zh-CN" altLang="en-US" sz="2400" dirty="0"/>
              <a:t> 黄腾 吕寒 吴苜饶</a:t>
            </a:r>
            <a:endParaRPr lang="zh-CN" sz="2400" dirty="0"/>
          </a:p>
        </p:txBody>
      </p:sp>
      <p:sp>
        <p:nvSpPr>
          <p:cNvPr id="20" name="长方形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长方形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 descr="徽标特写&#10;&#10;已自动生成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386" y="727535"/>
            <a:ext cx="11029616" cy="462126"/>
          </a:xfrm>
        </p:spPr>
        <p:txBody>
          <a:bodyPr>
            <a:noAutofit/>
          </a:bodyPr>
          <a:lstStyle/>
          <a:p>
            <a:r>
              <a:rPr lang="zh-CN" altLang="en-US" sz="3200" b="0" dirty="0"/>
              <a:t>理论模型</a:t>
            </a:r>
            <a:r>
              <a:rPr lang="en-US" altLang="zh-CN" sz="3200" b="0" dirty="0"/>
              <a:t>——</a:t>
            </a:r>
            <a:r>
              <a:rPr lang="zh-CN" altLang="en-US" sz="3200" b="0" dirty="0"/>
              <a:t>离子鞘</a:t>
            </a:r>
            <a:endParaRPr lang="zh-CN" altLang="en-US" sz="32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33386" y="1219200"/>
            <a:ext cx="43083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3"/>
          <a:stretch>
            <a:fillRect/>
          </a:stretch>
        </p:blipFill>
        <p:spPr>
          <a:xfrm>
            <a:off x="5265420" y="727710"/>
            <a:ext cx="6353810" cy="6014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3" b="29473"/>
          <a:stretch>
            <a:fillRect/>
          </a:stretch>
        </p:blipFill>
        <p:spPr>
          <a:xfrm>
            <a:off x="995680" y="4294505"/>
            <a:ext cx="2893695" cy="2215515"/>
          </a:xfrm>
          <a:prstGeom prst="rect">
            <a:avLst/>
          </a:prstGeom>
        </p:spPr>
      </p:pic>
      <p:pic>
        <p:nvPicPr>
          <p:cNvPr id="11" name="图片 10" descr="b6bce590637325943943b9d5d4772d0"/>
          <p:cNvPicPr>
            <a:picLocks noChangeAspect="1"/>
          </p:cNvPicPr>
          <p:nvPr/>
        </p:nvPicPr>
        <p:blipFill>
          <a:blip r:embed="rId3"/>
          <a:srcRect b="13725"/>
          <a:stretch>
            <a:fillRect/>
          </a:stretch>
        </p:blipFill>
        <p:spPr>
          <a:xfrm>
            <a:off x="190500" y="1994535"/>
            <a:ext cx="2859405" cy="1922145"/>
          </a:xfrm>
          <a:prstGeom prst="rect">
            <a:avLst/>
          </a:prstGeom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sz="1500" dirty="0" smtClean="0"/>
              <a:t>6</a:t>
            </a:r>
            <a:endParaRPr lang="en-US" sz="1500" dirty="0"/>
          </a:p>
        </p:txBody>
      </p:sp>
      <p:pic>
        <p:nvPicPr>
          <p:cNvPr id="6" name="图片 6" descr="bf9be81e3de140c43a9ae1f0906940e"/>
          <p:cNvPicPr>
            <a:picLocks noChangeAspect="1"/>
          </p:cNvPicPr>
          <p:nvPr/>
        </p:nvPicPr>
        <p:blipFill>
          <a:blip r:embed="rId4"/>
          <a:srcRect b="11614"/>
          <a:stretch>
            <a:fillRect/>
          </a:stretch>
        </p:blipFill>
        <p:spPr>
          <a:xfrm>
            <a:off x="2802890" y="1704340"/>
            <a:ext cx="3061335" cy="2105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33386" y="727535"/>
            <a:ext cx="11029616" cy="462126"/>
          </a:xfrm>
        </p:spPr>
        <p:txBody>
          <a:bodyPr>
            <a:noAutofit/>
          </a:bodyPr>
          <a:p>
            <a:r>
              <a:rPr lang="zh-CN" altLang="en-US" sz="3200" b="0" dirty="0"/>
              <a:t>理论模型</a:t>
            </a:r>
            <a:r>
              <a:rPr lang="en-US" altLang="zh-CN" sz="3200" b="0" dirty="0"/>
              <a:t>——</a:t>
            </a:r>
            <a:r>
              <a:rPr lang="zh-CN" altLang="en-US" sz="3200" b="0" dirty="0"/>
              <a:t>水深不均匀</a:t>
            </a:r>
            <a:endParaRPr lang="zh-CN" altLang="en-US" sz="3200" b="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433386" y="1219200"/>
            <a:ext cx="43083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-2147482620"/>
          <p:cNvGraphicFramePr>
            <a:graphicFrameLocks noChangeAspect="1"/>
          </p:cNvGraphicFramePr>
          <p:nvPr/>
        </p:nvGraphicFramePr>
        <p:xfrm>
          <a:off x="3642360" y="1599565"/>
          <a:ext cx="5729605" cy="5064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051300" imgH="3581400" progId="Equation.KSEE3">
                  <p:embed/>
                </p:oleObj>
              </mc:Choice>
              <mc:Fallback>
                <p:oleObj name="" r:id="rId1" imgW="4051300" imgH="3581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42360" y="1599565"/>
                        <a:ext cx="5729605" cy="5064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0525" y="504031"/>
            <a:ext cx="11029950" cy="757237"/>
          </a:xfrm>
        </p:spPr>
        <p:txBody>
          <a:bodyPr>
            <a:noAutofit/>
          </a:bodyPr>
          <a:lstStyle/>
          <a:p>
            <a:r>
              <a:rPr lang="zh-CN" altLang="en-US" sz="4000" b="0" dirty="0"/>
              <a:t>理论模型</a:t>
            </a:r>
            <a:r>
              <a:rPr lang="en-US" altLang="zh-CN" sz="4000" b="0" dirty="0"/>
              <a:t>——</a:t>
            </a:r>
            <a:r>
              <a:rPr lang="zh-CN" altLang="en-US" sz="4000" b="0" dirty="0"/>
              <a:t>探针对等势线的影响</a:t>
            </a:r>
            <a:endParaRPr lang="zh-CN" altLang="en-US" sz="44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04825" y="1261268"/>
            <a:ext cx="98393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1"/>
          <a:stretch>
            <a:fillRect/>
          </a:stretch>
        </p:blipFill>
        <p:spPr>
          <a:xfrm>
            <a:off x="452200" y="1352556"/>
            <a:ext cx="4673840" cy="21997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5"/>
          <a:stretch>
            <a:fillRect/>
          </a:stretch>
        </p:blipFill>
        <p:spPr>
          <a:xfrm>
            <a:off x="5360151" y="1412524"/>
            <a:ext cx="4244587" cy="20588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70" y="3847283"/>
            <a:ext cx="4724643" cy="22924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1"/>
          <a:stretch>
            <a:fillRect/>
          </a:stretch>
        </p:blipFill>
        <p:spPr>
          <a:xfrm>
            <a:off x="5360151" y="3801395"/>
            <a:ext cx="4410652" cy="229246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038000" y="2576319"/>
            <a:ext cx="1876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当探针在电极附近以及探针和电极的半径比较大时，对等势线的影响较大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sz="1500" dirty="0" smtClean="0"/>
              <a:t>7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127" y="55233"/>
            <a:ext cx="11029616" cy="988332"/>
          </a:xfrm>
        </p:spPr>
        <p:txBody>
          <a:bodyPr/>
          <a:lstStyle/>
          <a:p>
            <a:r>
              <a:rPr lang="zh-CN" altLang="en-US" dirty="0" smtClean="0"/>
              <a:t>下一步工作计划：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213360" y="1550670"/>
            <a:ext cx="10993438" cy="590550"/>
          </a:xfrm>
        </p:spPr>
        <p:txBody>
          <a:bodyPr>
            <a:no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</a:rPr>
              <a:t>1.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建立含有离子鞘的理论模型，尝试解释预实验中靠近阳极区域与理论预测出现偏差的问题。</a:t>
            </a:r>
            <a:endParaRPr lang="en-US" altLang="zh-CN" sz="24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6127" y="924756"/>
            <a:ext cx="2423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lt"/>
              </a:rPr>
              <a:t>理论部分：</a:t>
            </a:r>
            <a:endParaRPr lang="zh-CN" altLang="en-US" sz="3200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0441" y="2127975"/>
            <a:ext cx="9463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通过</a:t>
            </a:r>
            <a:r>
              <a:rPr lang="en-US" altLang="zh-CN" sz="2400" dirty="0" err="1"/>
              <a:t>comsol</a:t>
            </a:r>
            <a:r>
              <a:rPr lang="zh-CN" altLang="en-US" sz="2400" dirty="0"/>
              <a:t>模拟边界条件，如绝缘板，介质电解电离，液体流动等变量的影响，估算其数量级，寻找主要影响因素进行建模。</a:t>
            </a:r>
            <a:endParaRPr lang="zh-CN" altLang="en-US" sz="2400" dirty="0"/>
          </a:p>
        </p:txBody>
      </p:sp>
      <p:sp>
        <p:nvSpPr>
          <p:cNvPr id="10" name="标题 1"/>
          <p:cNvSpPr txBox="1"/>
          <p:nvPr/>
        </p:nvSpPr>
        <p:spPr>
          <a:xfrm>
            <a:off x="391265" y="2947188"/>
            <a:ext cx="4902693" cy="1132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3200" dirty="0">
                <a:ea typeface="+mn-ea"/>
                <a:cs typeface="+mn-cs"/>
              </a:rPr>
              <a:t>实验与数据处理部分：</a:t>
            </a:r>
            <a:br>
              <a:rPr lang="zh-CN" altLang="en-US" sz="3200" dirty="0">
                <a:ea typeface="+mn-ea"/>
                <a:cs typeface="+mn-cs"/>
              </a:rPr>
            </a:br>
            <a:endParaRPr lang="zh-CN" altLang="en-US" sz="3200" dirty="0">
              <a:ea typeface="+mn-ea"/>
              <a:cs typeface="+mn-cs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426128" y="3710865"/>
            <a:ext cx="11765872" cy="3015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/>
              <a:t>1.</a:t>
            </a:r>
            <a:r>
              <a:rPr lang="zh-CN" altLang="en-US" dirty="0"/>
              <a:t>对装置进行改进</a:t>
            </a:r>
            <a:r>
              <a:rPr lang="zh-CN" altLang="en-US" dirty="0" smtClean="0"/>
              <a:t>，进一步实现自动化，增加</a:t>
            </a:r>
            <a:r>
              <a:rPr lang="zh-CN" altLang="en-US" dirty="0"/>
              <a:t>水面调平装置和电极固定装置。</a:t>
            </a:r>
            <a:endParaRPr lang="en-US" altLang="zh-CN" dirty="0"/>
          </a:p>
          <a:p>
            <a:pPr algn="l"/>
            <a:r>
              <a:rPr lang="en-US" altLang="zh-CN" dirty="0"/>
              <a:t>2.</a:t>
            </a:r>
            <a:r>
              <a:rPr lang="zh-CN" altLang="en-US" dirty="0"/>
              <a:t>对实验所用液体的电导率进行精确测量，定量描述其对电势分布的影响。</a:t>
            </a:r>
            <a:endParaRPr lang="en-US" altLang="zh-CN" dirty="0"/>
          </a:p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+mj-lt"/>
              </a:rPr>
              <a:t>.</a:t>
            </a:r>
            <a:r>
              <a:rPr lang="zh-CN" altLang="en-US" dirty="0">
                <a:latin typeface="+mj-lt"/>
              </a:rPr>
              <a:t>通过改变水的电导率（如更换为糖水）、改变水的深度、改变电极形状，研究其他因素对电势分布的影响。</a:t>
            </a:r>
            <a:endParaRPr lang="en-US" altLang="zh-CN" dirty="0">
              <a:latin typeface="+mj-lt"/>
            </a:endParaRPr>
          </a:p>
          <a:p>
            <a:pPr algn="l"/>
            <a:r>
              <a:rPr lang="en-US" altLang="zh-CN" dirty="0"/>
              <a:t>4.</a:t>
            </a:r>
            <a:r>
              <a:rPr lang="zh-CN" altLang="en-US" dirty="0"/>
              <a:t>减少电化学反应（如电极被腐蚀）的影响，使其对水的电导率的影响降低至可忽略的数量级，或者定量研究电极腐蚀对于电势分布影响。</a:t>
            </a:r>
            <a:endParaRPr lang="en-US" altLang="zh-CN" dirty="0"/>
          </a:p>
          <a:p>
            <a:pPr algn="l"/>
            <a:r>
              <a:rPr lang="en-US" altLang="zh-CN" dirty="0"/>
              <a:t>5.</a:t>
            </a:r>
            <a:r>
              <a:rPr lang="zh-CN" altLang="en-US" dirty="0"/>
              <a:t>利用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origin</a:t>
            </a:r>
            <a:r>
              <a:rPr lang="zh-CN" altLang="en-US" dirty="0"/>
              <a:t>等软件对数据进行可视化和分析。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sz="1500" dirty="0" smtClean="0"/>
              <a:t>8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希望讨论的议题：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9423" y="1690688"/>
            <a:ext cx="9985252" cy="3910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1.</a:t>
            </a:r>
            <a:r>
              <a:rPr lang="zh-CN" altLang="en-US" sz="2400" dirty="0"/>
              <a:t>离子鞘对于实验结果的影响的定量描述。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2.</a:t>
            </a:r>
            <a:r>
              <a:rPr lang="zh-CN" altLang="en-US" sz="2400" dirty="0"/>
              <a:t>水槽的边界条件和电极形状等对电势分布的影响，如何用理论定量表达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3.</a:t>
            </a:r>
            <a:r>
              <a:rPr lang="zh-CN" altLang="en-US" sz="2400" dirty="0"/>
              <a:t>水深不均匀对于电势的分布影响较大，如何定量描述。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4.</a:t>
            </a:r>
            <a:r>
              <a:rPr lang="zh-CN" altLang="en-US" sz="2400" dirty="0"/>
              <a:t>探针会对其附近的电势分布产生一定的影响，这会多大程度上影响测量结果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sz="1500" dirty="0" smtClean="0"/>
              <a:t>9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rtl="0"/>
            <a:endParaRPr 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581025" y="923925"/>
            <a:ext cx="9441815" cy="44615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0">
                <a:ea typeface="仿宋" panose="02010609060101010101" pitchFamily="49" charset="-122"/>
              </a:rPr>
              <a:t>参考资料：</a:t>
            </a:r>
            <a:r>
              <a:rPr lang="en-US" sz="2800" b="0">
                <a:latin typeface="Times New Roman" panose="02020603050405020304" pitchFamily="18" charset="0"/>
                <a:ea typeface="仿宋" panose="02010609060101010101" pitchFamily="49" charset="-122"/>
              </a:rPr>
              <a:t>[1]</a:t>
            </a:r>
            <a:r>
              <a:rPr lang="en-US" sz="2800" b="0" u="sng">
                <a:solidFill>
                  <a:srgbClr val="0000FF"/>
                </a:solidFill>
                <a:latin typeface="仿宋" panose="02010609060101010101" pitchFamily="49" charset="-122"/>
                <a:hlinkClick r:id="rId1"/>
              </a:rPr>
              <a:t>https://zhuanlan.zhihu.com/p/66890289</a:t>
            </a:r>
            <a:r>
              <a:rPr lang="en-US" sz="2800" b="0">
                <a:latin typeface="Times New Roman" panose="02020603050405020304" pitchFamily="18" charset="0"/>
                <a:ea typeface="仿宋" panose="02010609060101010101" pitchFamily="49" charset="-122"/>
              </a:rPr>
              <a:t>[2]</a:t>
            </a:r>
            <a:r>
              <a:rPr lang="zh-CN" sz="2800" b="0">
                <a:ea typeface="仿宋" panose="02010609060101010101" pitchFamily="49" charset="-122"/>
              </a:rPr>
              <a:t>沈元华、陆申龙，高等教育出版社，《基础物理实验》</a:t>
            </a:r>
            <a:r>
              <a:rPr lang="en-US" sz="2800" b="0">
                <a:latin typeface="Times New Roman" panose="02020603050405020304" pitchFamily="18" charset="0"/>
                <a:cs typeface="Times New Roman" panose="02020603050405020304" pitchFamily="18" charset="0"/>
              </a:rPr>
              <a:t>[3]</a:t>
            </a:r>
            <a:r>
              <a:rPr lang="en-US" sz="2800" b="0">
                <a:latin typeface="Times New Roman" panose="02020603050405020304" pitchFamily="18" charset="0"/>
                <a:ea typeface="宋体" panose="02010600030101010101" pitchFamily="2" charset="-122"/>
              </a:rPr>
              <a:t>Patrick Mcnally</a:t>
            </a:r>
            <a:r>
              <a:rPr lang="zh-CN" sz="3200" b="0">
                <a:ea typeface="宋体" panose="02010600030101010101" pitchFamily="2" charset="-122"/>
              </a:rPr>
              <a:t>，</a:t>
            </a:r>
            <a:r>
              <a:rPr lang="en-US" sz="2800" b="0">
                <a:latin typeface="Times New Roman" panose="02020603050405020304" pitchFamily="18" charset="0"/>
                <a:ea typeface="仿宋" panose="02010609060101010101" pitchFamily="49" charset="-122"/>
              </a:rPr>
              <a:t>Plasma modeling for a nonsymmetric capacitive discharge driven by a nonsinusoidal radio frequency current</a:t>
            </a:r>
            <a:r>
              <a:rPr lang="zh-CN" sz="2800" b="0">
                <a:latin typeface="Times New Roman" panose="02020603050405020304" pitchFamily="18" charset="0"/>
                <a:ea typeface="仿宋" panose="02010609060101010101" pitchFamily="49" charset="-122"/>
              </a:rPr>
              <a:t>，</a:t>
            </a:r>
            <a:r>
              <a:rPr lang="en-US" sz="2800" b="0">
                <a:latin typeface="Times New Roman" panose="02020603050405020304" pitchFamily="18" charset="0"/>
                <a:ea typeface="宋体" panose="02010600030101010101" pitchFamily="2" charset="-122"/>
              </a:rPr>
              <a:t>Journal of Applied Physics · June 2002 DOI: 10.1063/1.1462425 · Source: OAI</a:t>
            </a:r>
            <a:r>
              <a:rPr lang="en-US" sz="2800" b="0">
                <a:latin typeface="Times New Roman" panose="02020603050405020304" pitchFamily="18" charset="0"/>
                <a:cs typeface="Times New Roman" panose="02020603050405020304" pitchFamily="18" charset="0"/>
              </a:rPr>
              <a:t>[4]</a:t>
            </a:r>
            <a:r>
              <a:rPr lang="zh-CN" sz="2800" b="0">
                <a:ea typeface="仿宋" panose="02010609060101010101" pitchFamily="49" charset="-122"/>
              </a:rPr>
              <a:t>陈惠敏,刘 烈,交流电频率对静电场描绘实验结果的影响</a:t>
            </a:r>
            <a:r>
              <a:rPr lang="en-US" sz="2800" b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b="0">
                <a:latin typeface="Times New Roman" panose="02020603050405020304" pitchFamily="18" charset="0"/>
                <a:ea typeface="宋体" panose="02010600030101010101" pitchFamily="2" charset="-122"/>
              </a:rPr>
              <a:t>JOURNAL OF SHAN GHAI UNIVERSITY OF EN GINEERIN G SCIENCE,1009 - 444X(2009) 03 - 0254 - 04</a:t>
            </a:r>
            <a:endParaRPr lang="en-US" altLang="en-US" sz="2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297" y="2671291"/>
            <a:ext cx="11029616" cy="1188720"/>
          </a:xfrm>
        </p:spPr>
        <p:txBody>
          <a:bodyPr/>
          <a:p>
            <a:r>
              <a:rPr lang="zh-CN" altLang="en-US" sz="6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谢谢</a:t>
            </a:r>
            <a:r>
              <a:rPr lang="en-US" altLang="zh-CN" sz="6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</a:t>
            </a:r>
            <a:endParaRPr lang="en-US" altLang="zh-CN" sz="66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rtl="0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0727" y="1289304"/>
            <a:ext cx="11029615" cy="3634486"/>
          </a:xfrm>
        </p:spPr>
        <p:txBody>
          <a:bodyPr/>
          <a:p>
            <a:pPr marL="0" indent="0">
              <a:buNone/>
            </a:pPr>
            <a:r>
              <a:rPr lang="en-US" altLang="zh-CN" sz="4000"/>
              <a:t>·</a:t>
            </a:r>
            <a:r>
              <a:rPr lang="zh-CN" altLang="en-US" sz="4000"/>
              <a:t>课题描述</a:t>
            </a:r>
            <a:endParaRPr lang="zh-CN" altLang="en-US" sz="4000"/>
          </a:p>
          <a:p>
            <a:pPr marL="0" indent="0">
              <a:buNone/>
            </a:pPr>
            <a:r>
              <a:rPr lang="en-US" altLang="zh-CN" sz="4000"/>
              <a:t>·</a:t>
            </a:r>
            <a:r>
              <a:rPr lang="zh-CN" altLang="en-US" sz="4000"/>
              <a:t>实验进展</a:t>
            </a:r>
            <a:endParaRPr lang="zh-CN" altLang="en-US" sz="4000"/>
          </a:p>
          <a:p>
            <a:pPr marL="0" indent="0">
              <a:buNone/>
            </a:pPr>
            <a:r>
              <a:rPr lang="en-US" altLang="zh-CN" sz="4000"/>
              <a:t>·</a:t>
            </a:r>
            <a:r>
              <a:rPr lang="zh-CN" altLang="en-US" sz="4000"/>
              <a:t>下一步计划</a:t>
            </a:r>
            <a:endParaRPr lang="zh-CN" altLang="en-US" sz="4000"/>
          </a:p>
          <a:p>
            <a:pPr marL="0" indent="0">
              <a:buNone/>
            </a:pPr>
            <a:r>
              <a:rPr lang="en-US" altLang="zh-CN" sz="4000"/>
              <a:t>·</a:t>
            </a:r>
            <a:r>
              <a:rPr lang="zh-CN" altLang="en-US" sz="4000"/>
              <a:t>问题讨论</a:t>
            </a:r>
            <a:endParaRPr lang="zh-CN" altLang="en-US" sz="40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rtl="0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3874" y="1806576"/>
            <a:ext cx="11029615" cy="3141394"/>
          </a:xfrm>
        </p:spPr>
        <p:txBody>
          <a:bodyPr/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Place 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two electrodes 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into water, supply a safe voltage and use a voltmeter to determine 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electric potential at various locations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Investigate how the measured equipotential lines deviate from your 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expectations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for 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different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conditions and liquids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两个电极</a:t>
            </a: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放入水中，加一个安全的电压，然后使用电压表测定</a:t>
            </a: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不同位置的电势</a:t>
            </a: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。研究测出的等势线与你在</a:t>
            </a: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不同条件</a:t>
            </a: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液体</a:t>
            </a: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情况下的</a:t>
            </a:r>
            <a:r>
              <a:rPr lang="zh-CN" altLang="en-US" sz="2400" b="1" kern="100" dirty="0">
                <a:solidFill>
                  <a:srgbClr val="C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期望值</a:t>
            </a: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是如何产生偏离的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119437" y="719301"/>
            <a:ext cx="678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等线" panose="02010600030101010101" pitchFamily="2" charset="-122"/>
                <a:ea typeface="等线" panose="02010600030101010101" pitchFamily="2" charset="-122"/>
              </a:rPr>
              <a:t>课题描述   </a:t>
            </a:r>
            <a:r>
              <a:rPr lang="en-US" altLang="zh-CN" sz="3600" b="1" dirty="0">
                <a:latin typeface="等线" panose="02010600030101010101" pitchFamily="2" charset="-122"/>
                <a:ea typeface="等线" panose="02010600030101010101" pitchFamily="2" charset="-122"/>
              </a:rPr>
              <a:t>Equipotential Line</a:t>
            </a:r>
            <a:endParaRPr lang="zh-CN" altLang="en-US" sz="3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23875" y="1365632"/>
            <a:ext cx="11325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2"/>
          <p:cNvSpPr txBox="1"/>
          <p:nvPr/>
        </p:nvSpPr>
        <p:spPr>
          <a:xfrm>
            <a:off x="523874" y="4486897"/>
            <a:ext cx="11029615" cy="2119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理想状态：边界开放，水为均一导体，电阻率不变</a:t>
            </a:r>
            <a:endParaRPr lang="en-US" altLang="zh-CN" sz="2000" dirty="0"/>
          </a:p>
          <a:p>
            <a:r>
              <a:rPr lang="zh-CN" altLang="en-US" sz="2000" dirty="0"/>
              <a:t>实际</a:t>
            </a:r>
            <a:r>
              <a:rPr lang="en-US" altLang="zh-CN" sz="2000" dirty="0"/>
              <a:t>:</a:t>
            </a:r>
            <a:r>
              <a:rPr lang="zh-CN" altLang="en-US" sz="2000" dirty="0"/>
              <a:t>可能影响因素包括</a:t>
            </a:r>
            <a:r>
              <a:rPr sz="2000" dirty="0"/>
              <a:t> 电解水/ 电极腐蚀. 电极的大小, 水深度, 广度, 边缘的绝缘性质(可以改变)  </a:t>
            </a:r>
            <a:endParaRPr sz="2000" dirty="0"/>
          </a:p>
          <a:p>
            <a:r>
              <a:rPr lang="zh-CN" altLang="en-US" sz="2000" dirty="0"/>
              <a:t>研究：上述参数会不会、如何造成等势线与理想值偏差</a:t>
            </a:r>
            <a:endParaRPr lang="zh-CN" altLang="en-US" sz="2000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sz="1500" dirty="0" smtClean="0"/>
              <a:t>2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75" y="485775"/>
            <a:ext cx="7477126" cy="722385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实验进展</a:t>
            </a:r>
            <a:r>
              <a:rPr lang="en-US" altLang="zh-CN" sz="3600" dirty="0"/>
              <a:t>——</a:t>
            </a:r>
            <a:r>
              <a:rPr lang="zh-CN" altLang="en-US" sz="3600" dirty="0"/>
              <a:t>预实验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0162" y="3662323"/>
            <a:ext cx="2168683" cy="730252"/>
          </a:xfrm>
          <a:ln w="28575">
            <a:solidFill>
              <a:schemeClr val="accent1"/>
            </a:solidFill>
            <a:prstDash val="sysDash"/>
          </a:ln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靠近电极处测量值明显低于理论值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779" y="1480513"/>
            <a:ext cx="2725029" cy="2077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932" y="1490951"/>
            <a:ext cx="2705252" cy="2077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7" y="3591653"/>
            <a:ext cx="2554996" cy="2116294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33387" y="1344336"/>
            <a:ext cx="113252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773" y="1515625"/>
            <a:ext cx="2723871" cy="235442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3268" y="3979293"/>
            <a:ext cx="2366616" cy="92333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水深较浅时变化趋势整体更连续、水深较深时变化先慢后快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4"/>
          <a:stretch>
            <a:fillRect/>
          </a:stretch>
        </p:blipFill>
        <p:spPr>
          <a:xfrm rot="10800000">
            <a:off x="5624982" y="1479600"/>
            <a:ext cx="1976008" cy="2013709"/>
          </a:xfrm>
          <a:prstGeom prst="rect">
            <a:avLst/>
          </a:prstGeom>
        </p:spPr>
      </p:pic>
      <p:sp>
        <p:nvSpPr>
          <p:cNvPr id="18" name="内容占位符 2"/>
          <p:cNvSpPr txBox="1"/>
          <p:nvPr/>
        </p:nvSpPr>
        <p:spPr>
          <a:xfrm>
            <a:off x="2927808" y="4537497"/>
            <a:ext cx="2168683" cy="730252"/>
          </a:xfrm>
          <a:prstGeom prst="rect">
            <a:avLst/>
          </a:prstGeom>
          <a:ln w="28575">
            <a:solidFill>
              <a:schemeClr val="accent1"/>
            </a:solidFill>
            <a:prstDash val="sysDash"/>
          </a:ln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正电极被侵蚀并产生不溶物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61"/>
          <a:stretch>
            <a:fillRect/>
          </a:stretch>
        </p:blipFill>
        <p:spPr>
          <a:xfrm>
            <a:off x="5642167" y="3628571"/>
            <a:ext cx="1976009" cy="1920841"/>
          </a:xfrm>
          <a:prstGeom prst="rect">
            <a:avLst/>
          </a:prstGeom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23" y="1992127"/>
            <a:ext cx="5930751" cy="44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sz="1500" dirty="0" smtClean="0"/>
              <a:t>3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rtl="0"/>
            <a:endParaRPr 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14351" y="504825"/>
            <a:ext cx="7486650" cy="703335"/>
          </a:xfrm>
        </p:spPr>
        <p:txBody>
          <a:bodyPr>
            <a:normAutofit/>
          </a:bodyPr>
          <a:p>
            <a:r>
              <a:rPr lang="zh-CN" altLang="en-US" sz="3600" dirty="0"/>
              <a:t>实验进展</a:t>
            </a:r>
            <a:r>
              <a:rPr lang="en-US" altLang="zh-CN" sz="3600" dirty="0"/>
              <a:t>——</a:t>
            </a:r>
            <a:r>
              <a:rPr lang="zh-CN" altLang="en-US" sz="3600" dirty="0"/>
              <a:t>装置改进</a:t>
            </a:r>
            <a:endParaRPr lang="zh-CN" altLang="en-US" sz="36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514350" y="1285875"/>
            <a:ext cx="7305675" cy="126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rcRect r="13468"/>
          <a:stretch>
            <a:fillRect/>
          </a:stretch>
        </p:blipFill>
        <p:spPr>
          <a:xfrm rot="16200000">
            <a:off x="853440" y="795655"/>
            <a:ext cx="3649980" cy="4867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0"/>
          <a:stretch>
            <a:fillRect/>
          </a:stretch>
        </p:blipFill>
        <p:spPr>
          <a:xfrm>
            <a:off x="5208250" y="3241995"/>
            <a:ext cx="6456212" cy="33502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315" y="504825"/>
            <a:ext cx="3048000" cy="288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0" t="4833" r="6226" b="4260"/>
          <a:stretch>
            <a:fillRect/>
          </a:stretch>
        </p:blipFill>
        <p:spPr>
          <a:xfrm>
            <a:off x="1765939" y="1429381"/>
            <a:ext cx="3697383" cy="34099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0" t="6261" r="6400" b="5324"/>
          <a:stretch>
            <a:fillRect/>
          </a:stretch>
        </p:blipFill>
        <p:spPr>
          <a:xfrm>
            <a:off x="6679241" y="1338576"/>
            <a:ext cx="3486995" cy="343329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816728" y="4953633"/>
            <a:ext cx="3838574" cy="1584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接线问题，导致电位电势错误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14351" y="504825"/>
            <a:ext cx="7486650" cy="703335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实验进展</a:t>
            </a:r>
            <a:r>
              <a:rPr lang="en-US" altLang="zh-CN" sz="3600" dirty="0"/>
              <a:t>——</a:t>
            </a:r>
            <a:r>
              <a:rPr lang="zh-CN" altLang="en-US" sz="3600" dirty="0"/>
              <a:t>装置改进</a:t>
            </a:r>
            <a:endParaRPr lang="zh-CN" altLang="en-US" sz="3600" dirty="0"/>
          </a:p>
        </p:txBody>
      </p:sp>
      <p:sp>
        <p:nvSpPr>
          <p:cNvPr id="12" name="内容占位符 2"/>
          <p:cNvSpPr txBox="1"/>
          <p:nvPr/>
        </p:nvSpPr>
        <p:spPr>
          <a:xfrm>
            <a:off x="1967234" y="4953873"/>
            <a:ext cx="3838574" cy="135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zh-CN" altLang="en-US" dirty="0"/>
              <a:t>第一次绘制，路径定位点有问题。但能观察到电极附近的显著变化</a:t>
            </a: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sz="1500" dirty="0" smtClean="0"/>
              <a:t>4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rtl="0"/>
            <a:endParaRPr lang="en-US" dirty="0"/>
          </a:p>
        </p:txBody>
      </p:sp>
      <p:pic>
        <p:nvPicPr>
          <p:cNvPr id="6" name="图片 5" descr="电绝缘模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6590" y="741045"/>
            <a:ext cx="5988050" cy="3790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35" y="741045"/>
            <a:ext cx="4090035" cy="3902075"/>
          </a:xfrm>
          <a:prstGeom prst="rect">
            <a:avLst/>
          </a:prstGeom>
        </p:spPr>
      </p:pic>
      <p:sp>
        <p:nvSpPr>
          <p:cNvPr id="13" name="内容占位符 2"/>
          <p:cNvSpPr txBox="1"/>
          <p:nvPr/>
        </p:nvSpPr>
        <p:spPr>
          <a:xfrm>
            <a:off x="1610984" y="4534747"/>
            <a:ext cx="3838574" cy="135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zh-CN" altLang="en-US" sz="2000" smtClean="0"/>
              <a:t>目前得到的等势线图像已与理论非常接近，进一步改进数据采集程序即可得到所需的图像</a:t>
            </a:r>
            <a:endParaRPr lang="zh-CN" altLang="en-US" sz="20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9420225" y="4822825"/>
            <a:ext cx="2796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取点数量：</a:t>
            </a:r>
            <a:r>
              <a:rPr lang="en-US" altLang="zh-CN" sz="16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17*40</a:t>
            </a: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，没隔</a:t>
            </a:r>
            <a:r>
              <a:rPr lang="en-US" altLang="zh-CN" sz="16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1cm</a:t>
            </a: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取一次数据</a:t>
            </a:r>
            <a:endParaRPr lang="zh-CN" altLang="en-US" sz="160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模拟参数：终端电</a:t>
            </a:r>
            <a:r>
              <a:rPr lang="en-US" altLang="zh-CN" sz="16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0V,10V</a:t>
            </a:r>
            <a:endParaRPr lang="en-US" altLang="zh-CN" sz="160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边缘：电绝缘，悬浮点位（初始值</a:t>
            </a:r>
            <a:r>
              <a:rPr lang="en-US" altLang="zh-CN" sz="16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0V)</a:t>
            </a:r>
            <a:endParaRPr lang="en-US" altLang="zh-CN" sz="160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材料：水（介质），同（电极）</a:t>
            </a:r>
            <a:endParaRPr lang="zh-CN" altLang="en-US" sz="160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2496" y="913505"/>
            <a:ext cx="6221648" cy="642179"/>
          </a:xfrm>
        </p:spPr>
        <p:txBody>
          <a:bodyPr>
            <a:noAutofit/>
          </a:bodyPr>
          <a:lstStyle/>
          <a:p>
            <a:r>
              <a:rPr lang="zh-CN" altLang="en-US" sz="4000" b="0" dirty="0"/>
              <a:t>理论模型</a:t>
            </a:r>
            <a:r>
              <a:rPr lang="en-US" altLang="zh-CN" sz="4000" b="0" dirty="0"/>
              <a:t>——</a:t>
            </a:r>
            <a:r>
              <a:rPr lang="zh-CN" altLang="en-US" sz="4000" b="0" dirty="0"/>
              <a:t>理想情况</a:t>
            </a:r>
            <a:endParaRPr lang="zh-CN" altLang="en-US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652" y="2145443"/>
            <a:ext cx="1733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110" y="3261231"/>
            <a:ext cx="11239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20" y="1815715"/>
            <a:ext cx="436245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221133" y="2922677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可得出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607" y="2209511"/>
            <a:ext cx="4062393" cy="2683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直接连接符 12"/>
          <p:cNvCxnSpPr/>
          <p:nvPr/>
        </p:nvCxnSpPr>
        <p:spPr>
          <a:xfrm>
            <a:off x="485775" y="1543050"/>
            <a:ext cx="7305675" cy="126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306029" y="1853683"/>
            <a:ext cx="845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atin typeface="等线" panose="02010600030101010101" pitchFamily="2" charset="-122"/>
                <a:ea typeface="等线" panose="02010600030101010101" pitchFamily="2" charset="-122"/>
              </a:rPr>
              <a:t>{</a:t>
            </a:r>
            <a:endParaRPr lang="zh-CN" altLang="en-US" sz="7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48592" y="2038348"/>
            <a:ext cx="845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等线" panose="02010600030101010101" pitchFamily="2" charset="-122"/>
                <a:ea typeface="等线" panose="02010600030101010101" pitchFamily="2" charset="-122"/>
              </a:rPr>
              <a:t>{</a:t>
            </a:r>
            <a:endParaRPr lang="zh-CN" altLang="en-US" sz="4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2484" y="4213731"/>
            <a:ext cx="30569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深度为 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 </a:t>
            </a:r>
            <a:r>
              <a:rPr lang="zh-CN" altLang="en-US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的开放水域内有 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个相距 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2l </a:t>
            </a:r>
            <a:r>
              <a:rPr lang="zh-CN" altLang="en-US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且深度与水相同的圆柱形电极垂直伸入， 电极的半径为 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。认为水是电阻率为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的导体，各向同性。探针到电极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的距离为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R1,R2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sz="1500" dirty="0" smtClean="0"/>
              <a:t>5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rtl="0"/>
            <a:endParaRPr 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33386" y="727535"/>
            <a:ext cx="11029616" cy="462126"/>
          </a:xfrm>
        </p:spPr>
        <p:txBody>
          <a:bodyPr>
            <a:noAutofit/>
          </a:bodyPr>
          <a:p>
            <a:r>
              <a:rPr lang="zh-CN" altLang="en-US" sz="3200" b="0" dirty="0"/>
              <a:t>理论模型</a:t>
            </a:r>
            <a:r>
              <a:rPr lang="en-US" altLang="zh-CN" sz="3200" b="0" dirty="0"/>
              <a:t>——</a:t>
            </a:r>
            <a:r>
              <a:rPr lang="zh-CN" altLang="en-US" sz="3200" b="0" dirty="0"/>
              <a:t>绝缘边界</a:t>
            </a:r>
            <a:endParaRPr lang="zh-CN" altLang="en-US" sz="3200" b="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433070" y="1189990"/>
            <a:ext cx="7305675" cy="126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电绝缘模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0" y="1189990"/>
            <a:ext cx="5074285" cy="3211830"/>
          </a:xfrm>
          <a:prstGeom prst="rect">
            <a:avLst/>
          </a:prstGeom>
        </p:spPr>
      </p:pic>
      <p:pic>
        <p:nvPicPr>
          <p:cNvPr id="7" name="图片 6" descr="电绝缘（电流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1301750"/>
            <a:ext cx="4507865" cy="2840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9713"/>
          <a:stretch>
            <a:fillRect/>
          </a:stretch>
        </p:blipFill>
        <p:spPr>
          <a:xfrm>
            <a:off x="880110" y="4142740"/>
            <a:ext cx="5613400" cy="2654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58685" y="4685665"/>
            <a:ext cx="40824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等线" panose="02010600030101010101" pitchFamily="2" charset="-122"/>
                <a:ea typeface="等线" panose="02010600030101010101" pitchFamily="2" charset="-122"/>
              </a:rPr>
              <a:t>当绝缘板的电导率远小于水时，水中电场等效于原电极及其以交界面</a:t>
            </a:r>
            <a:r>
              <a:rPr lang="zh-CN" altLang="en-US" sz="2400">
                <a:latin typeface="等线" panose="02010600030101010101" pitchFamily="2" charset="-122"/>
                <a:ea typeface="等线" panose="02010600030101010101" pitchFamily="2" charset="-122"/>
              </a:rPr>
              <a:t>为镜面的镜像电极共同产生的电场</a:t>
            </a:r>
            <a:endParaRPr lang="zh-CN" altLang="en-US" sz="24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1800</Words>
  <Application>WPS 演示</Application>
  <PresentationFormat>宽屏</PresentationFormat>
  <Paragraphs>113</Paragraphs>
  <Slides>16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Microsoft YaHei UI</vt:lpstr>
      <vt:lpstr>Wingdings 2</vt:lpstr>
      <vt:lpstr>等线</vt:lpstr>
      <vt:lpstr>Times New Roman</vt:lpstr>
      <vt:lpstr>仿宋</vt:lpstr>
      <vt:lpstr>Franklin Gothic Book</vt:lpstr>
      <vt:lpstr>微软雅黑</vt:lpstr>
      <vt:lpstr>Arial Unicode MS</vt:lpstr>
      <vt:lpstr>Calibri</vt:lpstr>
      <vt:lpstr>华文中宋</vt:lpstr>
      <vt:lpstr>Franklin Gothic Demi</vt:lpstr>
      <vt:lpstr>DividendVTI</vt:lpstr>
      <vt:lpstr>Equation.KSEE3</vt:lpstr>
      <vt:lpstr>等势线开题报告</vt:lpstr>
      <vt:lpstr>PowerPoint 演示文稿</vt:lpstr>
      <vt:lpstr>PowerPoint 演示文稿</vt:lpstr>
      <vt:lpstr>实验进展——预实验</vt:lpstr>
      <vt:lpstr>实验进展——装置改进</vt:lpstr>
      <vt:lpstr>实验进展——装置改进</vt:lpstr>
      <vt:lpstr>PowerPoint 演示文稿</vt:lpstr>
      <vt:lpstr>理论模型——理想情况</vt:lpstr>
      <vt:lpstr>理论模型——绝缘边界</vt:lpstr>
      <vt:lpstr>理论模型——离子鞘</vt:lpstr>
      <vt:lpstr>理论模型——水深不均匀</vt:lpstr>
      <vt:lpstr>理论模型——探针对等势线的影响</vt:lpstr>
      <vt:lpstr>下一步工作计划：</vt:lpstr>
      <vt:lpstr>希望讨论的议题：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等势线开题报告</dc:title>
  <dc:creator>苜饶 吴</dc:creator>
  <cp:lastModifiedBy>Beatrice </cp:lastModifiedBy>
  <cp:revision>22</cp:revision>
  <dcterms:created xsi:type="dcterms:W3CDTF">2021-12-01T10:21:00Z</dcterms:created>
  <dcterms:modified xsi:type="dcterms:W3CDTF">2021-12-04T07:46:47Z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